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theme/themeOverride1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1" r:id="rId3"/>
    <p:sldId id="319" r:id="rId4"/>
    <p:sldId id="282" r:id="rId5"/>
    <p:sldId id="292" r:id="rId6"/>
    <p:sldId id="296" r:id="rId7"/>
    <p:sldId id="299" r:id="rId8"/>
    <p:sldId id="309" r:id="rId9"/>
    <p:sldId id="310" r:id="rId10"/>
    <p:sldId id="312" r:id="rId11"/>
    <p:sldId id="311" r:id="rId12"/>
    <p:sldId id="262" r:id="rId13"/>
    <p:sldId id="306" r:id="rId14"/>
    <p:sldId id="297" r:id="rId15"/>
    <p:sldId id="295" r:id="rId16"/>
    <p:sldId id="289" r:id="rId17"/>
    <p:sldId id="291" r:id="rId18"/>
    <p:sldId id="271" r:id="rId19"/>
    <p:sldId id="294" r:id="rId20"/>
    <p:sldId id="288" r:id="rId21"/>
    <p:sldId id="293" r:id="rId22"/>
    <p:sldId id="307" r:id="rId23"/>
    <p:sldId id="285" r:id="rId24"/>
    <p:sldId id="300" r:id="rId25"/>
    <p:sldId id="317" r:id="rId26"/>
    <p:sldId id="302" r:id="rId27"/>
    <p:sldId id="315" r:id="rId28"/>
    <p:sldId id="31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62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ou01-file01\depts\Marketing\Presentations\HFF%20Inc\Jimmy's%20Charts\Final%20with%20trans%20type%201Q%202014%20RCA%20Data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6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6237362690774749E-2"/>
          <c:y val="7.4276413977664574E-2"/>
          <c:w val="0.90553587051618556"/>
          <c:h val="0.864264062580413"/>
        </c:manualLayout>
      </c:layout>
      <c:barChart>
        <c:barDir val="col"/>
        <c:grouping val="stacked"/>
        <c:ser>
          <c:idx val="6"/>
          <c:order val="0"/>
          <c:tx>
            <c:strRef>
              <c:f>Sheet1!$G$2</c:f>
              <c:strCache>
                <c:ptCount val="1"/>
                <c:pt idx="0">
                  <c:v>Individual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\$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Sheet1!$L$3:$L$19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5">
                  <c:v>1Q14</c:v>
                </c:pt>
                <c:pt idx="16">
                  <c:v>1Q15</c:v>
                </c:pt>
              </c:strCache>
            </c:strRef>
          </c:cat>
          <c:val>
            <c:numRef>
              <c:f>Sheet1!$G$3:$G$19</c:f>
              <c:numCache>
                <c:formatCode>_("$"* #,##0_);_("$"* \(#,##0\);_("$"* "-"_);_(@_)</c:formatCode>
                <c:ptCount val="17"/>
                <c:pt idx="0">
                  <c:v>65240833827.503075</c:v>
                </c:pt>
                <c:pt idx="1">
                  <c:v>80895561886.122787</c:v>
                </c:pt>
                <c:pt idx="2">
                  <c:v>102681165243.61513</c:v>
                </c:pt>
                <c:pt idx="3">
                  <c:v>155930734410.78064</c:v>
                </c:pt>
                <c:pt idx="4">
                  <c:v>273170058480.33429</c:v>
                </c:pt>
                <c:pt idx="5">
                  <c:v>297624853079.85168</c:v>
                </c:pt>
                <c:pt idx="6">
                  <c:v>295173213698.31</c:v>
                </c:pt>
                <c:pt idx="7">
                  <c:v>135724061198.3046</c:v>
                </c:pt>
                <c:pt idx="8">
                  <c:v>56260778612.40609</c:v>
                </c:pt>
                <c:pt idx="9">
                  <c:v>111254619122.96271</c:v>
                </c:pt>
                <c:pt idx="10">
                  <c:v>172006032907.7551</c:v>
                </c:pt>
                <c:pt idx="11">
                  <c:v>224899331841.66064</c:v>
                </c:pt>
                <c:pt idx="12">
                  <c:v>248441170612.00867</c:v>
                </c:pt>
                <c:pt idx="13">
                  <c:v>314108363989.81635</c:v>
                </c:pt>
                <c:pt idx="15" formatCode="_(&quot;$&quot;* #,##0.00_);_(&quot;$&quot;* \(#,##0.00\);_(&quot;$&quot;* &quot;-&quot;??_);_(@_)">
                  <c:v>61700603491.552498</c:v>
                </c:pt>
                <c:pt idx="16" formatCode="_(&quot;$&quot;* #,##0.00_);_(&quot;$&quot;* \(#,##0.00\);_(&quot;$&quot;* &quot;-&quot;??_);_(@_)">
                  <c:v>81793477877.038788</c:v>
                </c:pt>
              </c:numCache>
            </c:numRef>
          </c:val>
        </c:ser>
        <c:ser>
          <c:idx val="0"/>
          <c:order val="1"/>
          <c:tx>
            <c:strRef>
              <c:f>Sheet1!$H$2</c:f>
              <c:strCache>
                <c:ptCount val="1"/>
                <c:pt idx="0">
                  <c:v>Portfolio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Sheet1!$L$3:$L$19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5">
                  <c:v>1Q14</c:v>
                </c:pt>
                <c:pt idx="16">
                  <c:v>1Q15</c:v>
                </c:pt>
              </c:strCache>
            </c:strRef>
          </c:cat>
          <c:val>
            <c:numRef>
              <c:f>Sheet1!$H$3:$H$19</c:f>
              <c:numCache>
                <c:formatCode>_("$"* #,##0_);_("$"* \(#,##0\);_("$"* "-"_);_(@_)</c:formatCode>
                <c:ptCount val="17"/>
                <c:pt idx="0">
                  <c:v>16731215424.030098</c:v>
                </c:pt>
                <c:pt idx="1">
                  <c:v>22867634581.934505</c:v>
                </c:pt>
                <c:pt idx="2">
                  <c:v>24563731061.829803</c:v>
                </c:pt>
                <c:pt idx="3">
                  <c:v>39113982676.148987</c:v>
                </c:pt>
                <c:pt idx="4">
                  <c:v>73273637500.591507</c:v>
                </c:pt>
                <c:pt idx="5">
                  <c:v>80156579214.546509</c:v>
                </c:pt>
                <c:pt idx="6">
                  <c:v>124001845932.03853</c:v>
                </c:pt>
                <c:pt idx="7">
                  <c:v>34101887971.304623</c:v>
                </c:pt>
                <c:pt idx="8">
                  <c:v>11601279763.041203</c:v>
                </c:pt>
                <c:pt idx="9">
                  <c:v>31040068855.323395</c:v>
                </c:pt>
                <c:pt idx="10">
                  <c:v>44269068017.925812</c:v>
                </c:pt>
                <c:pt idx="11">
                  <c:v>53472033684.536194</c:v>
                </c:pt>
                <c:pt idx="12">
                  <c:v>93032103242.788361</c:v>
                </c:pt>
                <c:pt idx="13">
                  <c:v>89100786948.976791</c:v>
                </c:pt>
                <c:pt idx="15" formatCode="_(&quot;$&quot;* #,##0.00_);_(&quot;$&quot;* \(#,##0.00\);_(&quot;$&quot;* &quot;-&quot;??_);_(@_)">
                  <c:v>17081271451.236105</c:v>
                </c:pt>
                <c:pt idx="16" formatCode="_(&quot;$&quot;* #,##0.00_);_(&quot;$&quot;* \(#,##0.00\);_(&quot;$&quot;* &quot;-&quot;??_);_(@_)">
                  <c:v>26201136580.044807</c:v>
                </c:pt>
              </c:numCache>
            </c:numRef>
          </c:val>
        </c:ser>
        <c:ser>
          <c:idx val="4"/>
          <c:order val="2"/>
          <c:tx>
            <c:strRef>
              <c:f>Sheet1!$I$2</c:f>
              <c:strCache>
                <c:ptCount val="1"/>
                <c:pt idx="0">
                  <c:v>Entity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Sheet1!$L$3:$L$19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5">
                  <c:v>1Q14</c:v>
                </c:pt>
                <c:pt idx="16">
                  <c:v>1Q15</c:v>
                </c:pt>
              </c:strCache>
            </c:strRef>
          </c:cat>
          <c:val>
            <c:numRef>
              <c:f>Sheet1!$I$3:$I$19</c:f>
              <c:numCache>
                <c:formatCode>_("$"* #,##0_);_("$"* \(#,##0\);_("$"* "-"_);_(@_)</c:formatCode>
                <c:ptCount val="17"/>
                <c:pt idx="0">
                  <c:v>7695378614.1649017</c:v>
                </c:pt>
                <c:pt idx="1">
                  <c:v>2421980086.9980001</c:v>
                </c:pt>
                <c:pt idx="2">
                  <c:v>3957979850.2782993</c:v>
                </c:pt>
                <c:pt idx="3">
                  <c:v>18386704136.270802</c:v>
                </c:pt>
                <c:pt idx="4">
                  <c:v>19058985154.729595</c:v>
                </c:pt>
                <c:pt idx="5">
                  <c:v>48844199587.799385</c:v>
                </c:pt>
                <c:pt idx="6">
                  <c:v>154782649930.5542</c:v>
                </c:pt>
                <c:pt idx="7">
                  <c:v>5286496200.6099014</c:v>
                </c:pt>
                <c:pt idx="8">
                  <c:v>630500673.74110019</c:v>
                </c:pt>
                <c:pt idx="9">
                  <c:v>4523633501.8325987</c:v>
                </c:pt>
                <c:pt idx="10">
                  <c:v>18091592828.969009</c:v>
                </c:pt>
                <c:pt idx="11">
                  <c:v>19226937069.343407</c:v>
                </c:pt>
                <c:pt idx="12">
                  <c:v>20365905808.342896</c:v>
                </c:pt>
                <c:pt idx="13">
                  <c:v>23235932098.217274</c:v>
                </c:pt>
                <c:pt idx="15" formatCode="_(&quot;$&quot;* #,##0.00_);_(&quot;$&quot;* \(#,##0.00\);_(&quot;$&quot;* &quot;-&quot;??_);_(@_)">
                  <c:v>10696726457.702602</c:v>
                </c:pt>
                <c:pt idx="16" formatCode="_(&quot;$&quot;* #,##0.00_);_(&quot;$&quot;* \(#,##0.00\);_(&quot;$&quot;* &quot;-&quot;??_);_(@_)">
                  <c:v>21462111190.428905</c:v>
                </c:pt>
              </c:numCache>
            </c:numRef>
          </c:val>
        </c:ser>
        <c:ser>
          <c:idx val="5"/>
          <c:order val="3"/>
          <c:tx>
            <c:v>Total</c:v>
          </c:tx>
          <c:spPr>
            <a:noFill/>
          </c:spPr>
          <c:dLbls>
            <c:numFmt formatCode="\$#,##0" sourceLinked="0"/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Sheet1!$L$3:$L$19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5">
                  <c:v>1Q14</c:v>
                </c:pt>
                <c:pt idx="16">
                  <c:v>1Q15</c:v>
                </c:pt>
              </c:strCache>
            </c:strRef>
          </c:cat>
          <c:val>
            <c:numRef>
              <c:f>Sheet1!$J$3:$J$19</c:f>
              <c:numCache>
                <c:formatCode>_("$"* #,##0_);_("$"* \(#,##0\);_("$"* "-"_);_(@_)</c:formatCode>
                <c:ptCount val="17"/>
                <c:pt idx="0">
                  <c:v>89667427865.69809</c:v>
                </c:pt>
                <c:pt idx="1">
                  <c:v>106185176555.05528</c:v>
                </c:pt>
                <c:pt idx="2">
                  <c:v>131202876155.72322</c:v>
                </c:pt>
                <c:pt idx="3">
                  <c:v>213431421223.20041</c:v>
                </c:pt>
                <c:pt idx="4">
                  <c:v>365502681135.65521</c:v>
                </c:pt>
                <c:pt idx="5">
                  <c:v>426625631882.19763</c:v>
                </c:pt>
                <c:pt idx="6">
                  <c:v>573957709560.90271</c:v>
                </c:pt>
                <c:pt idx="7">
                  <c:v>175112445370.21915</c:v>
                </c:pt>
                <c:pt idx="8">
                  <c:v>68492559049.188393</c:v>
                </c:pt>
                <c:pt idx="9">
                  <c:v>146818321480.11871</c:v>
                </c:pt>
                <c:pt idx="10">
                  <c:v>234366693754.6499</c:v>
                </c:pt>
                <c:pt idx="11">
                  <c:v>297598302595.54016</c:v>
                </c:pt>
                <c:pt idx="12">
                  <c:v>361839179663.13983</c:v>
                </c:pt>
                <c:pt idx="13">
                  <c:v>426445083037.0105</c:v>
                </c:pt>
                <c:pt idx="15" formatCode="_(&quot;$&quot;* #,##0.00_);_(&quot;$&quot;* \(#,##0.00\);_(&quot;$&quot;* &quot;-&quot;??_);_(@_)">
                  <c:v>89478601400.491211</c:v>
                </c:pt>
                <c:pt idx="16" formatCode="_(&quot;$&quot;* #,##0.00_);_(&quot;$&quot;* \(#,##0.00\);_(&quot;$&quot;* &quot;-&quot;??_);_(@_)">
                  <c:v>129456725647.51251</c:v>
                </c:pt>
              </c:numCache>
            </c:numRef>
          </c:val>
        </c:ser>
        <c:dLbls/>
        <c:gapWidth val="75"/>
        <c:overlap val="100"/>
        <c:axId val="83283968"/>
        <c:axId val="83285504"/>
      </c:barChart>
      <c:lineChart>
        <c:grouping val="standard"/>
        <c:ser>
          <c:idx val="1"/>
          <c:order val="4"/>
          <c:tx>
            <c:v>10yr UST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Sheet1!$G$3:$G$19</c:f>
              <c:numCache>
                <c:formatCode>_("$"* #,##0_);_("$"* \(#,##0\);_("$"* "-"_);_(@_)</c:formatCode>
                <c:ptCount val="17"/>
                <c:pt idx="0">
                  <c:v>65240833827.503075</c:v>
                </c:pt>
                <c:pt idx="1">
                  <c:v>80895561886.122787</c:v>
                </c:pt>
                <c:pt idx="2">
                  <c:v>102681165243.61513</c:v>
                </c:pt>
                <c:pt idx="3">
                  <c:v>155930734410.78064</c:v>
                </c:pt>
                <c:pt idx="4">
                  <c:v>273170058480.33429</c:v>
                </c:pt>
                <c:pt idx="5">
                  <c:v>297624853079.85168</c:v>
                </c:pt>
                <c:pt idx="6">
                  <c:v>295173213698.31</c:v>
                </c:pt>
                <c:pt idx="7">
                  <c:v>135724061198.3046</c:v>
                </c:pt>
                <c:pt idx="8">
                  <c:v>56260778612.40609</c:v>
                </c:pt>
                <c:pt idx="9">
                  <c:v>111254619122.96271</c:v>
                </c:pt>
                <c:pt idx="10">
                  <c:v>172006032907.7551</c:v>
                </c:pt>
                <c:pt idx="11">
                  <c:v>224899331841.66064</c:v>
                </c:pt>
                <c:pt idx="12">
                  <c:v>248441170612.00867</c:v>
                </c:pt>
                <c:pt idx="13">
                  <c:v>314108363989.81635</c:v>
                </c:pt>
                <c:pt idx="15" formatCode="_(&quot;$&quot;* #,##0.00_);_(&quot;$&quot;* \(#,##0.00\);_(&quot;$&quot;* &quot;-&quot;??_);_(@_)">
                  <c:v>61700603491.552498</c:v>
                </c:pt>
                <c:pt idx="16" formatCode="_(&quot;$&quot;* #,##0.00_);_(&quot;$&quot;* \(#,##0.00\);_(&quot;$&quot;* &quot;-&quot;??_);_(@_)">
                  <c:v>81793477877.038788</c:v>
                </c:pt>
              </c:numCache>
            </c:numRef>
          </c:cat>
          <c:val>
            <c:numRef>
              <c:f>'Transaction Volume'!$V$3:$V$19</c:f>
              <c:numCache>
                <c:formatCode>0.00%</c:formatCode>
                <c:ptCount val="17"/>
                <c:pt idx="0">
                  <c:v>5.0200000000000009E-2</c:v>
                </c:pt>
                <c:pt idx="1">
                  <c:v>4.6100000000000002E-2</c:v>
                </c:pt>
                <c:pt idx="2">
                  <c:v>4.0100000000000004E-2</c:v>
                </c:pt>
                <c:pt idx="3">
                  <c:v>4.2700000000000002E-2</c:v>
                </c:pt>
                <c:pt idx="4">
                  <c:v>4.2900000000000008E-2</c:v>
                </c:pt>
                <c:pt idx="5">
                  <c:v>4.8000000000000008E-2</c:v>
                </c:pt>
                <c:pt idx="6">
                  <c:v>4.6300000000000008E-2</c:v>
                </c:pt>
                <c:pt idx="7">
                  <c:v>3.6600000000000008E-2</c:v>
                </c:pt>
                <c:pt idx="8">
                  <c:v>3.2600000000000004E-2</c:v>
                </c:pt>
                <c:pt idx="9">
                  <c:v>3.2200000000000006E-2</c:v>
                </c:pt>
                <c:pt idx="10">
                  <c:v>2.7800000000000002E-2</c:v>
                </c:pt>
                <c:pt idx="11">
                  <c:v>1.8000000000000006E-2</c:v>
                </c:pt>
                <c:pt idx="12">
                  <c:v>2.35E-2</c:v>
                </c:pt>
                <c:pt idx="13">
                  <c:v>2.5400000000000002E-2</c:v>
                </c:pt>
                <c:pt idx="15">
                  <c:v>2.7200000000000002E-2</c:v>
                </c:pt>
                <c:pt idx="16">
                  <c:v>2.0400000000000005E-2</c:v>
                </c:pt>
              </c:numCache>
            </c:numRef>
          </c:val>
          <c:smooth val="1"/>
        </c:ser>
        <c:ser>
          <c:idx val="2"/>
          <c:order val="5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Sheet1!$G$3:$G$19</c:f>
              <c:numCache>
                <c:formatCode>_("$"* #,##0_);_("$"* \(#,##0\);_("$"* "-"_);_(@_)</c:formatCode>
                <c:ptCount val="17"/>
                <c:pt idx="0">
                  <c:v>65240833827.503075</c:v>
                </c:pt>
                <c:pt idx="1">
                  <c:v>80895561886.122787</c:v>
                </c:pt>
                <c:pt idx="2">
                  <c:v>102681165243.61513</c:v>
                </c:pt>
                <c:pt idx="3">
                  <c:v>155930734410.78064</c:v>
                </c:pt>
                <c:pt idx="4">
                  <c:v>273170058480.33429</c:v>
                </c:pt>
                <c:pt idx="5">
                  <c:v>297624853079.85168</c:v>
                </c:pt>
                <c:pt idx="6">
                  <c:v>295173213698.31</c:v>
                </c:pt>
                <c:pt idx="7">
                  <c:v>135724061198.3046</c:v>
                </c:pt>
                <c:pt idx="8">
                  <c:v>56260778612.40609</c:v>
                </c:pt>
                <c:pt idx="9">
                  <c:v>111254619122.96271</c:v>
                </c:pt>
                <c:pt idx="10">
                  <c:v>172006032907.7551</c:v>
                </c:pt>
                <c:pt idx="11">
                  <c:v>224899331841.66064</c:v>
                </c:pt>
                <c:pt idx="12">
                  <c:v>248441170612.00867</c:v>
                </c:pt>
                <c:pt idx="13">
                  <c:v>314108363989.81635</c:v>
                </c:pt>
                <c:pt idx="15" formatCode="_(&quot;$&quot;* #,##0.00_);_(&quot;$&quot;* \(#,##0.00\);_(&quot;$&quot;* &quot;-&quot;??_);_(@_)">
                  <c:v>61700603491.552498</c:v>
                </c:pt>
                <c:pt idx="16" formatCode="_(&quot;$&quot;* #,##0.00_);_(&quot;$&quot;* \(#,##0.00\);_(&quot;$&quot;* &quot;-&quot;??_);_(@_)">
                  <c:v>81793477877.038788</c:v>
                </c:pt>
              </c:numCache>
            </c:numRef>
          </c:cat>
          <c:val>
            <c:numRef>
              <c:f>'Transaction Volume'!$W$3:$W$16</c:f>
              <c:numCache>
                <c:formatCode>0.00%</c:formatCode>
                <c:ptCount val="14"/>
                <c:pt idx="0">
                  <c:v>4.2200000000000008E-2</c:v>
                </c:pt>
                <c:pt idx="1">
                  <c:v>4.2200000000000008E-2</c:v>
                </c:pt>
                <c:pt idx="2">
                  <c:v>4.2200000000000008E-2</c:v>
                </c:pt>
                <c:pt idx="3">
                  <c:v>4.2200000000000008E-2</c:v>
                </c:pt>
                <c:pt idx="4">
                  <c:v>4.2200000000000008E-2</c:v>
                </c:pt>
                <c:pt idx="5">
                  <c:v>4.2200000000000008E-2</c:v>
                </c:pt>
                <c:pt idx="6">
                  <c:v>4.2200000000000008E-2</c:v>
                </c:pt>
                <c:pt idx="7">
                  <c:v>4.2200000000000008E-2</c:v>
                </c:pt>
                <c:pt idx="8">
                  <c:v>4.2200000000000008E-2</c:v>
                </c:pt>
                <c:pt idx="9">
                  <c:v>4.2200000000000008E-2</c:v>
                </c:pt>
                <c:pt idx="10">
                  <c:v>4.2200000000000008E-2</c:v>
                </c:pt>
                <c:pt idx="11">
                  <c:v>4.2200000000000008E-2</c:v>
                </c:pt>
              </c:numCache>
            </c:numRef>
          </c:val>
        </c:ser>
        <c:ser>
          <c:idx val="3"/>
          <c:order val="6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Sheet1!$G$3:$G$19</c:f>
              <c:numCache>
                <c:formatCode>_("$"* #,##0_);_("$"* \(#,##0\);_("$"* "-"_);_(@_)</c:formatCode>
                <c:ptCount val="17"/>
                <c:pt idx="0">
                  <c:v>65240833827.503075</c:v>
                </c:pt>
                <c:pt idx="1">
                  <c:v>80895561886.122787</c:v>
                </c:pt>
                <c:pt idx="2">
                  <c:v>102681165243.61513</c:v>
                </c:pt>
                <c:pt idx="3">
                  <c:v>155930734410.78064</c:v>
                </c:pt>
                <c:pt idx="4">
                  <c:v>273170058480.33429</c:v>
                </c:pt>
                <c:pt idx="5">
                  <c:v>297624853079.85168</c:v>
                </c:pt>
                <c:pt idx="6">
                  <c:v>295173213698.31</c:v>
                </c:pt>
                <c:pt idx="7">
                  <c:v>135724061198.3046</c:v>
                </c:pt>
                <c:pt idx="8">
                  <c:v>56260778612.40609</c:v>
                </c:pt>
                <c:pt idx="9">
                  <c:v>111254619122.96271</c:v>
                </c:pt>
                <c:pt idx="10">
                  <c:v>172006032907.7551</c:v>
                </c:pt>
                <c:pt idx="11">
                  <c:v>224899331841.66064</c:v>
                </c:pt>
                <c:pt idx="12">
                  <c:v>248441170612.00867</c:v>
                </c:pt>
                <c:pt idx="13">
                  <c:v>314108363989.81635</c:v>
                </c:pt>
                <c:pt idx="15" formatCode="_(&quot;$&quot;* #,##0.00_);_(&quot;$&quot;* \(#,##0.00\);_(&quot;$&quot;* &quot;-&quot;??_);_(@_)">
                  <c:v>61700603491.552498</c:v>
                </c:pt>
                <c:pt idx="16" formatCode="_(&quot;$&quot;* #,##0.00_);_(&quot;$&quot;* \(#,##0.00\);_(&quot;$&quot;* &quot;-&quot;??_);_(@_)">
                  <c:v>81793477877.038788</c:v>
                </c:pt>
              </c:numCache>
            </c:numRef>
          </c:cat>
          <c:val>
            <c:numRef>
              <c:f>'Transaction Volume'!$X$3:$X$16</c:f>
              <c:numCache>
                <c:formatCode>General</c:formatCode>
                <c:ptCount val="14"/>
                <c:pt idx="2" formatCode="0.00%">
                  <c:v>4.4000000000000004E-2</c:v>
                </c:pt>
                <c:pt idx="3" formatCode="0.00%">
                  <c:v>4.4000000000000004E-2</c:v>
                </c:pt>
                <c:pt idx="4" formatCode="0.00%">
                  <c:v>4.4000000000000004E-2</c:v>
                </c:pt>
                <c:pt idx="5" formatCode="0.00%">
                  <c:v>4.4000000000000004E-2</c:v>
                </c:pt>
                <c:pt idx="6" formatCode="0.00%">
                  <c:v>4.4000000000000004E-2</c:v>
                </c:pt>
              </c:numCache>
            </c:numRef>
          </c:val>
        </c:ser>
        <c:dLbls/>
        <c:marker val="1"/>
        <c:axId val="83287424"/>
        <c:axId val="83289216"/>
      </c:lineChart>
      <c:catAx>
        <c:axId val="8328396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83285504"/>
        <c:crosses val="autoZero"/>
        <c:auto val="1"/>
        <c:lblAlgn val="ctr"/>
        <c:lblOffset val="100"/>
        <c:tickLblSkip val="1"/>
      </c:catAx>
      <c:valAx>
        <c:axId val="83285504"/>
        <c:scaling>
          <c:orientation val="minMax"/>
          <c:max val="600000000000"/>
        </c:scaling>
        <c:axPos val="l"/>
        <c:numFmt formatCode="\$#,##0" sourceLinked="0"/>
        <c:tickLblPos val="nextTo"/>
        <c:spPr>
          <a:ln>
            <a:solidFill>
              <a:srgbClr val="000000"/>
            </a:solidFill>
          </a:ln>
        </c:spPr>
        <c:crossAx val="83283968"/>
        <c:crosses val="autoZero"/>
        <c:crossBetween val="between"/>
        <c:dispUnits>
          <c:builtInUnit val="billions"/>
          <c:dispUnitsLbl>
            <c:layout/>
          </c:dispUnitsLbl>
        </c:dispUnits>
      </c:valAx>
      <c:catAx>
        <c:axId val="83287424"/>
        <c:scaling>
          <c:orientation val="minMax"/>
        </c:scaling>
        <c:delete val="1"/>
        <c:axPos val="b"/>
        <c:numFmt formatCode="_(&quot;$&quot;* #,##0_);_(&quot;$&quot;* \(#,##0\);_(&quot;$&quot;* &quot;-&quot;_);_(@_)" sourceLinked="1"/>
        <c:tickLblPos val="nextTo"/>
        <c:crossAx val="83289216"/>
        <c:crosses val="autoZero"/>
        <c:auto val="1"/>
        <c:lblAlgn val="ctr"/>
        <c:lblOffset val="100"/>
      </c:catAx>
      <c:valAx>
        <c:axId val="83289216"/>
        <c:scaling>
          <c:orientation val="minMax"/>
          <c:max val="5.5000000000000021E-2"/>
          <c:min val="0"/>
        </c:scaling>
        <c:axPos val="r"/>
        <c:numFmt formatCode="0.0%" sourceLinked="0"/>
        <c:tickLblPos val="nextTo"/>
        <c:spPr>
          <a:ln>
            <a:solidFill>
              <a:srgbClr val="000000"/>
            </a:solidFill>
          </a:ln>
        </c:spPr>
        <c:crossAx val="83287424"/>
        <c:crosses val="max"/>
        <c:crossBetween val="between"/>
        <c:majorUnit val="5.0000000000000018E-3"/>
      </c:valAx>
      <c:spPr>
        <a:noFill/>
        <a:ln w="25400">
          <a:noFill/>
        </a:ln>
      </c:spPr>
    </c:plotArea>
    <c:legend>
      <c:legendPos val="t"/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3231038179250173"/>
          <c:y val="2.6107000787549781E-2"/>
          <c:w val="0.36267588762078756"/>
          <c:h val="4.5447423286987892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800"/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Sheet1!$E$5:$E$10</c:f>
              <c:strCache>
                <c:ptCount val="6"/>
                <c:pt idx="0">
                  <c:v>Banks</c:v>
                </c:pt>
                <c:pt idx="1">
                  <c:v>CMBS</c:v>
                </c:pt>
                <c:pt idx="2">
                  <c:v>Insurers</c:v>
                </c:pt>
                <c:pt idx="3">
                  <c:v>Federal Agencies</c:v>
                </c:pt>
                <c:pt idx="4">
                  <c:v>Agency CMBS</c:v>
                </c:pt>
                <c:pt idx="5">
                  <c:v>Other</c:v>
                </c:pt>
              </c:strCache>
            </c:strRef>
          </c:cat>
          <c:val>
            <c:numRef>
              <c:f>Sheet1!$F$5:$F$10</c:f>
              <c:numCache>
                <c:formatCode>_("$"* #,##0.0_);_("$"* \(#,##0.0\);_("$"* "-"??_);_(@_)</c:formatCode>
                <c:ptCount val="6"/>
                <c:pt idx="0">
                  <c:v>1674.5</c:v>
                </c:pt>
                <c:pt idx="1">
                  <c:v>424.9</c:v>
                </c:pt>
                <c:pt idx="2">
                  <c:v>369.1</c:v>
                </c:pt>
                <c:pt idx="3">
                  <c:v>240.8</c:v>
                </c:pt>
                <c:pt idx="4">
                  <c:v>171.4</c:v>
                </c:pt>
                <c:pt idx="5">
                  <c:v>503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3302469135802489E-2"/>
          <c:y val="9.8447583757912627E-2"/>
          <c:w val="0.84104938271604934"/>
          <c:h val="0.80310483248417497"/>
        </c:manualLayout>
      </c:layout>
      <c:pie3DChart>
        <c:varyColors val="1"/>
        <c:dLbls/>
      </c:pie3DChart>
      <c:spPr>
        <a:noFill/>
        <a:ln w="25400">
          <a:noFill/>
        </a:ln>
      </c:spPr>
    </c:plotArea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063-80C9-C147-AC6E-E77171475AF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8121-4391-D44D-A324-C50A8B5A3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063-80C9-C147-AC6E-E77171475AF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8121-4391-D44D-A324-C50A8B5A3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063-80C9-C147-AC6E-E77171475AF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8121-4391-D44D-A324-C50A8B5A3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063-80C9-C147-AC6E-E77171475AF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8121-4391-D44D-A324-C50A8B5A3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063-80C9-C147-AC6E-E77171475AF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8121-4391-D44D-A324-C50A8B5A3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063-80C9-C147-AC6E-E77171475AF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8121-4391-D44D-A324-C50A8B5A3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063-80C9-C147-AC6E-E77171475AF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8121-4391-D44D-A324-C50A8B5A3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063-80C9-C147-AC6E-E77171475AF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8121-4391-D44D-A324-C50A8B5A3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063-80C9-C147-AC6E-E77171475AF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8121-4391-D44D-A324-C50A8B5A3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063-80C9-C147-AC6E-E77171475AF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8121-4391-D44D-A324-C50A8B5A3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063-80C9-C147-AC6E-E77171475AF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8121-4391-D44D-A324-C50A8B5A3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6063-80C9-C147-AC6E-E77171475AF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F8121-4391-D44D-A324-C50A8B5A3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Real Capital Analytics via HFF	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092662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75" y="1316492"/>
            <a:ext cx="8971050" cy="480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75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Real Capital Analytics via HFF	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0547407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21" y="1215656"/>
            <a:ext cx="8976958" cy="476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4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Real Capital Analytics via HFF 	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6710373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96" y="1415070"/>
            <a:ext cx="9013007" cy="45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29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Real Capital Analytics via HFF	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1916401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8" y="1313342"/>
            <a:ext cx="9035764" cy="475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6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err="1" smtClean="0">
                <a:latin typeface="Calibri" panose="020F0502020204030204" pitchFamily="34" charset="0"/>
                <a:cs typeface="Times New Roman" pitchFamily="18" charset="0"/>
              </a:rPr>
              <a:t>Trepp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 via HFF	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9532249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2" y="1283774"/>
            <a:ext cx="9005696" cy="48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38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Mortgage Bankers Association via HFF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3969490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26" y="1341086"/>
            <a:ext cx="9030748" cy="448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6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97581" y="1311622"/>
            <a:ext cx="9143999" cy="6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315" tIns="40659" rIns="81315" bIns="40659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E17025"/>
                </a:solidFill>
                <a:latin typeface="Calibri" panose="020F0502020204030204" pitchFamily="34" charset="0"/>
                <a:ea typeface="ＭＳ Ｐゴシック" pitchFamily="34" charset="-128"/>
              </a:rPr>
              <a:t>CRE Debt Outstanding</a:t>
            </a:r>
            <a:endParaRPr lang="en-US" sz="2400" b="1" dirty="0">
              <a:solidFill>
                <a:srgbClr val="E17025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3366"/>
                </a:solidFill>
                <a:latin typeface="Calibri" panose="020F0502020204030204" pitchFamily="34" charset="0"/>
                <a:ea typeface="ＭＳ Ｐゴシック" pitchFamily="34" charset="-128"/>
              </a:rPr>
              <a:t>$3.3 Trillion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Federal Reserve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1495610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818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Real Capital Analytics via HFF	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6260370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6" y="1298243"/>
            <a:ext cx="9075907" cy="453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92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61253" y="1248646"/>
            <a:ext cx="9143999" cy="6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315" tIns="40659" rIns="81315" bIns="40659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17025"/>
                </a:solidFill>
                <a:latin typeface="Calibri" panose="020F0502020204030204" pitchFamily="34" charset="0"/>
                <a:ea typeface="ＭＳ Ｐゴシック" pitchFamily="34" charset="-128"/>
              </a:rPr>
              <a:t>2</a:t>
            </a:r>
            <a:r>
              <a:rPr lang="en-US" sz="2400" b="1" dirty="0" smtClean="0">
                <a:solidFill>
                  <a:srgbClr val="E17025"/>
                </a:solidFill>
                <a:latin typeface="Calibri" panose="020F0502020204030204" pitchFamily="34" charset="0"/>
                <a:ea typeface="ＭＳ Ｐゴシック" pitchFamily="34" charset="-128"/>
              </a:rPr>
              <a:t>Q 2015 Foreign Investment Exceeds YE2014 Total</a:t>
            </a:r>
            <a:endParaRPr lang="en-US" sz="2400" b="1" dirty="0">
              <a:solidFill>
                <a:srgbClr val="E17025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Surge In Asian Influence Continues</a:t>
            </a:r>
          </a:p>
        </p:txBody>
      </p:sp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70996" y="6440620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en-US" sz="800" dirty="0">
                <a:latin typeface="Calibri" panose="020F0502020204030204" pitchFamily="34" charset="0"/>
                <a:cs typeface="Arial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Arial"/>
              </a:rPr>
              <a:t>Real Capital Analytics via HFF </a:t>
            </a:r>
            <a:endParaRPr lang="en-US" sz="8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26" y="2082578"/>
            <a:ext cx="7559748" cy="349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Commercial Real Estate Direct, CMA via HFF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4746807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64" y="1406489"/>
            <a:ext cx="8929071" cy="438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46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06326" y="1208975"/>
            <a:ext cx="9143999" cy="6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315" tIns="40659" rIns="81315" bIns="40659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0874" y="6462736"/>
            <a:ext cx="5562600" cy="2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583" tIns="48861" rIns="89583" bIns="48861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14376" fontAlgn="base">
              <a:spcBef>
                <a:spcPct val="0"/>
              </a:spcBef>
              <a:spcAft>
                <a:spcPct val="0"/>
              </a:spcAft>
              <a:defRPr sz="1000"/>
            </a:pPr>
            <a:endParaRPr lang="en-US" sz="8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7614" y="1843752"/>
            <a:ext cx="68502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MAREMA Real Estate Conference </a:t>
            </a: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Richmond, Virginia</a:t>
            </a: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6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October 23, </a:t>
            </a:r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2015</a:t>
            </a:r>
          </a:p>
          <a:p>
            <a:pPr defTabSz="814376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Presenter: </a:t>
            </a:r>
          </a:p>
          <a:p>
            <a:pPr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Stephen M. Renna</a:t>
            </a:r>
          </a:p>
          <a:p>
            <a:pPr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President &amp; CEO, CRE Finance Council</a:t>
            </a:r>
            <a:endParaRPr lang="en-US" sz="2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2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553"/>
          <p:cNvSpPr txBox="1">
            <a:spLocks noChangeArrowheads="1"/>
          </p:cNvSpPr>
          <p:nvPr/>
        </p:nvSpPr>
        <p:spPr bwMode="auto">
          <a:xfrm>
            <a:off x="294039" y="6424175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10862"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en-US" sz="800" dirty="0">
                <a:latin typeface="Calibri" panose="020F0502020204030204" pitchFamily="34" charset="0"/>
                <a:cs typeface="Arial"/>
              </a:rPr>
              <a:t>Source: Morgan </a:t>
            </a:r>
            <a:r>
              <a:rPr lang="en-US" sz="800" dirty="0" smtClean="0">
                <a:latin typeface="Calibri" panose="020F0502020204030204" pitchFamily="34" charset="0"/>
                <a:cs typeface="Arial"/>
              </a:rPr>
              <a:t>Stanley, Jefferies</a:t>
            </a:r>
            <a:endParaRPr lang="en-US" sz="8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64" b="7953"/>
          <a:stretch/>
        </p:blipFill>
        <p:spPr bwMode="auto">
          <a:xfrm>
            <a:off x="841559" y="2053015"/>
            <a:ext cx="7132860" cy="417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2727" y="3524926"/>
            <a:ext cx="439568" cy="273962"/>
          </a:xfrm>
          <a:prstGeom prst="rect">
            <a:avLst/>
          </a:prstGeom>
          <a:noFill/>
        </p:spPr>
        <p:txBody>
          <a:bodyPr wrap="none" lIns="73196" tIns="36596" rIns="73196" bIns="36596" rtlCol="0">
            <a:spAutoFit/>
          </a:bodyPr>
          <a:lstStyle/>
          <a:p>
            <a:pPr defTabSz="814376"/>
            <a:r>
              <a:rPr 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45%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9773" y="4810728"/>
            <a:ext cx="439568" cy="273962"/>
          </a:xfrm>
          <a:prstGeom prst="rect">
            <a:avLst/>
          </a:prstGeom>
          <a:noFill/>
        </p:spPr>
        <p:txBody>
          <a:bodyPr wrap="none" lIns="73196" tIns="36596" rIns="73196" bIns="36596" rtlCol="0">
            <a:spAutoFit/>
          </a:bodyPr>
          <a:lstStyle/>
          <a:p>
            <a:pPr defTabSz="814376"/>
            <a:r>
              <a:rPr 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20%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0637" y="4120965"/>
            <a:ext cx="439568" cy="273962"/>
          </a:xfrm>
          <a:prstGeom prst="rect">
            <a:avLst/>
          </a:prstGeom>
          <a:noFill/>
        </p:spPr>
        <p:txBody>
          <a:bodyPr wrap="none" lIns="73196" tIns="36596" rIns="73196" bIns="36596" rtlCol="0">
            <a:spAutoFit/>
          </a:bodyPr>
          <a:lstStyle/>
          <a:p>
            <a:pPr defTabSz="814376"/>
            <a:r>
              <a:rPr 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10%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0637" y="3476468"/>
            <a:ext cx="439568" cy="273962"/>
          </a:xfrm>
          <a:prstGeom prst="rect">
            <a:avLst/>
          </a:prstGeom>
          <a:noFill/>
        </p:spPr>
        <p:txBody>
          <a:bodyPr wrap="none" lIns="73196" tIns="36596" rIns="73196" bIns="36596" rtlCol="0">
            <a:spAutoFit/>
          </a:bodyPr>
          <a:lstStyle/>
          <a:p>
            <a:pPr defTabSz="814376"/>
            <a:r>
              <a:rPr 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10%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9989" y="2739021"/>
            <a:ext cx="439568" cy="273962"/>
          </a:xfrm>
          <a:prstGeom prst="rect">
            <a:avLst/>
          </a:prstGeom>
          <a:noFill/>
        </p:spPr>
        <p:txBody>
          <a:bodyPr wrap="none" lIns="73196" tIns="36596" rIns="73196" bIns="36596" rtlCol="0">
            <a:spAutoFit/>
          </a:bodyPr>
          <a:lstStyle/>
          <a:p>
            <a:pPr defTabSz="814376"/>
            <a:r>
              <a:rPr 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15%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38223" y="1223576"/>
            <a:ext cx="9143999" cy="94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315" tIns="40659" rIns="81315" bIns="40659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17025"/>
                </a:solidFill>
                <a:latin typeface="Calibri" panose="020F0502020204030204" pitchFamily="34" charset="0"/>
                <a:ea typeface="ＭＳ Ｐゴシック" pitchFamily="34" charset="-128"/>
              </a:rPr>
              <a:t>Investor Composition of </a:t>
            </a:r>
            <a:r>
              <a:rPr lang="en-US" sz="2400" b="1" dirty="0" smtClean="0">
                <a:solidFill>
                  <a:srgbClr val="E17025"/>
                </a:solidFill>
                <a:latin typeface="Calibri" panose="020F0502020204030204" pitchFamily="34" charset="0"/>
                <a:ea typeface="ＭＳ Ｐゴシック" pitchFamily="34" charset="-128"/>
              </a:rPr>
              <a:t>New </a:t>
            </a:r>
            <a:r>
              <a:rPr lang="en-US" sz="2400" b="1" dirty="0">
                <a:solidFill>
                  <a:srgbClr val="E17025"/>
                </a:solidFill>
                <a:latin typeface="Calibri" panose="020F0502020204030204" pitchFamily="34" charset="0"/>
                <a:ea typeface="ＭＳ Ｐゴシック" pitchFamily="34" charset="-128"/>
              </a:rPr>
              <a:t>Issue CMBS</a:t>
            </a: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More Than Half Composed Of Money Managers/Insurance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Companies</a:t>
            </a:r>
            <a:b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19 B-Piece Buyers In 2014 vs. 11 In 2007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5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ACLI, MBA via HFF	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5514857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79" y="1226057"/>
            <a:ext cx="9027041" cy="494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02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Real Capital Analytics via HFF	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7599980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23" y="1263840"/>
            <a:ext cx="8867554" cy="477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89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3" y="0"/>
            <a:ext cx="9144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06326" y="1208975"/>
            <a:ext cx="9143999" cy="51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315" tIns="40659" rIns="81315" bIns="40659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E17025"/>
                </a:solidFill>
                <a:latin typeface="Calibri" panose="020F0502020204030204" pitchFamily="34" charset="0"/>
                <a:ea typeface="ＭＳ Ｐゴシック" pitchFamily="34" charset="-128"/>
              </a:rPr>
              <a:t>The Regulatory Environment Is Shifting Market Share</a:t>
            </a:r>
            <a:endParaRPr lang="en-US" sz="2800" b="1" dirty="0">
              <a:solidFill>
                <a:srgbClr val="E17025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0874" y="6462736"/>
            <a:ext cx="5562600" cy="2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583" tIns="48861" rIns="89583" bIns="48861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14376" fontAlgn="base">
              <a:spcBef>
                <a:spcPct val="0"/>
              </a:spcBef>
              <a:spcAft>
                <a:spcPct val="0"/>
              </a:spcAft>
              <a:defRPr sz="1000"/>
            </a:pPr>
            <a:endParaRPr lang="en-US" sz="8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1869" y="2110869"/>
            <a:ext cx="73789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Banks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Hit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Hard By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Regs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; Non-Bank Lenders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Gaining Market Share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defTabSz="814376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Calibri" panose="020F0502020204030204" pitchFamily="34" charset="0"/>
            </a:endParaRPr>
          </a:p>
          <a:p>
            <a:pPr marL="1200150" lvl="2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Basel III</a:t>
            </a:r>
          </a:p>
          <a:p>
            <a:pPr marL="1200150" lvl="2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Regulation AB II/</a:t>
            </a:r>
            <a:r>
              <a:rPr lang="en-US" sz="2400" b="1" dirty="0">
                <a:latin typeface="Calibri" panose="020F0502020204030204" pitchFamily="34" charset="0"/>
              </a:rPr>
              <a:t>Risk Retention 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marL="1200150" lvl="2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Volcker Rule Compliance</a:t>
            </a:r>
          </a:p>
          <a:p>
            <a:pPr marL="1200150" lvl="2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Liquidity Coverage Ratio</a:t>
            </a:r>
          </a:p>
          <a:p>
            <a:pPr marL="1200150" lvl="2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HVCRE</a:t>
            </a:r>
          </a:p>
          <a:p>
            <a:pPr marL="285750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b="1" dirty="0" smtClean="0">
              <a:latin typeface="Calibri" panose="020F0502020204030204" pitchFamily="34" charset="0"/>
            </a:endParaRPr>
          </a:p>
          <a:p>
            <a:pPr marL="285750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9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06326" y="1208975"/>
            <a:ext cx="9143999" cy="51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315" tIns="40659" rIns="81315" bIns="40659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E17025"/>
                </a:solidFill>
                <a:latin typeface="Calibri" panose="020F0502020204030204" pitchFamily="34" charset="0"/>
                <a:ea typeface="ＭＳ Ｐゴシック" pitchFamily="34" charset="-128"/>
              </a:rPr>
              <a:t>CREFC Paper: Impact of Regulation on CRE Finance</a:t>
            </a:r>
            <a:endParaRPr lang="en-US" sz="2800" b="1" dirty="0">
              <a:solidFill>
                <a:srgbClr val="E17025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0874" y="6462736"/>
            <a:ext cx="5562600" cy="2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583" tIns="48861" rIns="89583" bIns="48861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14376" fontAlgn="base">
              <a:spcBef>
                <a:spcPct val="0"/>
              </a:spcBef>
              <a:spcAft>
                <a:spcPct val="0"/>
              </a:spcAft>
              <a:defRPr sz="1000"/>
            </a:pPr>
            <a:endParaRPr lang="en-US" sz="8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5368" y="2196194"/>
            <a:ext cx="737899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Conclusion: </a:t>
            </a:r>
            <a:r>
              <a:rPr lang="en-US" sz="2000" b="1" u="sng" dirty="0" smtClean="0"/>
              <a:t> Regulation </a:t>
            </a:r>
            <a:r>
              <a:rPr lang="en-US" sz="2000" b="1" u="sng" dirty="0"/>
              <a:t>is a Blunt Instrument.</a:t>
            </a:r>
            <a:endParaRPr lang="en-US" sz="2000" b="1" dirty="0"/>
          </a:p>
          <a:p>
            <a:r>
              <a:rPr lang="en-US" sz="2000" b="1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Goal of most regulations is to wring risk out of the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Regulation </a:t>
            </a:r>
            <a:r>
              <a:rPr lang="en-US" sz="2000" b="1" dirty="0"/>
              <a:t>can shift risk but has not been found to reliably </a:t>
            </a:r>
            <a:r>
              <a:rPr lang="en-US" sz="2000" b="1" dirty="0" smtClean="0"/>
              <a:t>reduce it. </a:t>
            </a:r>
            <a:endParaRPr lang="en-US" sz="2000" b="1" dirty="0"/>
          </a:p>
          <a:p>
            <a:r>
              <a:rPr lang="en-US" sz="2000" b="1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Monetary policy is a markedly better tool than regulation in achieving behavior modification and, ultimately, risk reduction</a:t>
            </a:r>
            <a:r>
              <a:rPr lang="en-US" sz="2000" b="1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Regulation has so far been ineffective in improving underwriting standards. </a:t>
            </a:r>
          </a:p>
          <a:p>
            <a:pPr lvl="0"/>
            <a:endParaRPr lang="en-US" sz="2000" b="1" dirty="0"/>
          </a:p>
          <a:p>
            <a:pPr marL="285750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06326" y="1208975"/>
            <a:ext cx="9143999" cy="51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315" tIns="40659" rIns="81315" bIns="40659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E17025"/>
                </a:solidFill>
                <a:latin typeface="Calibri" panose="020F0502020204030204" pitchFamily="34" charset="0"/>
                <a:ea typeface="ＭＳ Ｐゴシック" pitchFamily="34" charset="-128"/>
              </a:rPr>
              <a:t>CREFC Paper: Impact of Regulation on CRE Finance</a:t>
            </a:r>
            <a:endParaRPr lang="en-US" sz="2800" b="1" dirty="0">
              <a:solidFill>
                <a:srgbClr val="E17025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0874" y="6462736"/>
            <a:ext cx="5562600" cy="2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583" tIns="48861" rIns="89583" bIns="48861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14376" fontAlgn="base">
              <a:spcBef>
                <a:spcPct val="0"/>
              </a:spcBef>
              <a:spcAft>
                <a:spcPct val="0"/>
              </a:spcAft>
              <a:defRPr sz="1000"/>
            </a:pPr>
            <a:endParaRPr lang="en-US" sz="8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2502" y="2169908"/>
            <a:ext cx="73789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Regulation </a:t>
            </a:r>
            <a:r>
              <a:rPr lang="en-US" sz="2000" b="1" dirty="0">
                <a:latin typeface="Calibri" panose="020F0502020204030204" pitchFamily="34" charset="0"/>
              </a:rPr>
              <a:t>will add an estimated 10 – 100 basis points of cost to a loan or </a:t>
            </a:r>
            <a:r>
              <a:rPr lang="en-US" sz="2000" b="1" dirty="0" smtClean="0">
                <a:latin typeface="Calibri" panose="020F0502020204030204" pitchFamily="34" charset="0"/>
              </a:rPr>
              <a:t>bond.</a:t>
            </a:r>
          </a:p>
          <a:p>
            <a:pPr defTabSz="814376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Calibri" panose="020F0502020204030204" pitchFamily="34" charset="0"/>
            </a:endParaRPr>
          </a:p>
          <a:p>
            <a:pPr marL="285750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Costs </a:t>
            </a:r>
            <a:r>
              <a:rPr lang="en-US" sz="2000" b="1" dirty="0">
                <a:latin typeface="Calibri" panose="020F0502020204030204" pitchFamily="34" charset="0"/>
              </a:rPr>
              <a:t>to borrowers </a:t>
            </a:r>
            <a:r>
              <a:rPr lang="en-US" sz="2000" b="1" dirty="0" smtClean="0">
                <a:latin typeface="Calibri" panose="020F0502020204030204" pitchFamily="34" charset="0"/>
              </a:rPr>
              <a:t>is </a:t>
            </a:r>
            <a:r>
              <a:rPr lang="en-US" sz="2000" b="1" dirty="0">
                <a:latin typeface="Calibri" panose="020F0502020204030204" pitchFamily="34" charset="0"/>
              </a:rPr>
              <a:t>estimated to drive economic activity downward by an estimated $209 billion over ten years</a:t>
            </a:r>
            <a:r>
              <a:rPr lang="en-US" sz="2000" b="1" dirty="0" smtClean="0">
                <a:latin typeface="Calibri" panose="020F0502020204030204" pitchFamily="34" charset="0"/>
              </a:rPr>
              <a:t>.</a:t>
            </a:r>
          </a:p>
          <a:p>
            <a:pPr defTabSz="814376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marL="285750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In some cases, regulation is leading to worsening standards and outcomes. </a:t>
            </a:r>
          </a:p>
          <a:p>
            <a:pPr defTabSz="814376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Calibri" panose="020F0502020204030204" pitchFamily="34" charset="0"/>
            </a:endParaRPr>
          </a:p>
          <a:p>
            <a:pPr marL="285750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Regulatory complexity makes it more difficult to make longer-term decisions.</a:t>
            </a:r>
            <a:endParaRPr lang="en-US" sz="2000" b="1" dirty="0" smtClean="0">
              <a:latin typeface="Calibri" panose="020F0502020204030204" pitchFamily="34" charset="0"/>
            </a:endParaRPr>
          </a:p>
          <a:p>
            <a:pPr defTabSz="814376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0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0874" y="6462736"/>
            <a:ext cx="5562600" cy="2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583" tIns="48861" rIns="89583" bIns="48861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14376" fontAlgn="base">
              <a:spcBef>
                <a:spcPct val="0"/>
              </a:spcBef>
              <a:spcAft>
                <a:spcPct val="0"/>
              </a:spcAft>
              <a:defRPr sz="1000"/>
            </a:pPr>
            <a:endParaRPr lang="en-US" sz="8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602" y="1637632"/>
            <a:ext cx="6790796" cy="45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3838" y="1211494"/>
            <a:ext cx="3676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E17025"/>
                </a:solidFill>
                <a:latin typeface="Calibri" panose="020F0502020204030204" pitchFamily="34" charset="0"/>
                <a:ea typeface="ＭＳ Ｐゴシック" pitchFamily="34" charset="-128"/>
              </a:rPr>
              <a:t>Congress…Much Left To Do in Q4</a:t>
            </a:r>
            <a:endParaRPr lang="en-US" sz="2000" b="1" dirty="0">
              <a:solidFill>
                <a:srgbClr val="E17025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3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0874" y="6462736"/>
            <a:ext cx="5562600" cy="2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583" tIns="48861" rIns="89583" bIns="48861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14376" fontAlgn="base">
              <a:spcBef>
                <a:spcPct val="0"/>
              </a:spcBef>
              <a:spcAft>
                <a:spcPct val="0"/>
              </a:spcAft>
              <a:defRPr sz="1000"/>
            </a:pPr>
            <a:endParaRPr lang="en-US" sz="8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9188" y="12150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17025"/>
                </a:solidFill>
                <a:latin typeface="Calibri" panose="020F0502020204030204" pitchFamily="34" charset="0"/>
                <a:ea typeface="ＭＳ Ｐゴシック" pitchFamily="34" charset="-128"/>
              </a:rPr>
              <a:t>Some Voting With Their Feet…</a:t>
            </a:r>
            <a:endParaRPr lang="en-US" b="1" dirty="0">
              <a:solidFill>
                <a:srgbClr val="E17025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716" y="1689315"/>
            <a:ext cx="6552944" cy="456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04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0874" y="6462736"/>
            <a:ext cx="5562600" cy="2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583" tIns="48861" rIns="89583" bIns="48861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14376" fontAlgn="base">
              <a:spcBef>
                <a:spcPct val="0"/>
              </a:spcBef>
              <a:spcAft>
                <a:spcPct val="0"/>
              </a:spcAft>
              <a:defRPr sz="1000"/>
            </a:pPr>
            <a:endParaRPr lang="en-US" sz="8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9188" y="12150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17025"/>
                </a:solidFill>
                <a:latin typeface="Calibri" panose="020F0502020204030204" pitchFamily="34" charset="0"/>
                <a:ea typeface="ＭＳ Ｐゴシック" pitchFamily="34" charset="-128"/>
              </a:rPr>
              <a:t>Mitt’s 2012 Mistakes = Trump’s 2016 Triumphs</a:t>
            </a:r>
            <a:endParaRPr lang="en-US" b="1" dirty="0">
              <a:solidFill>
                <a:srgbClr val="E17025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210" y="1876763"/>
            <a:ext cx="6852834" cy="43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67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06326" y="1208975"/>
            <a:ext cx="9143999" cy="6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315" tIns="40659" rIns="81315" bIns="40659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</a:rPr>
              <a:t>CRE Finance Council 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0874" y="6462736"/>
            <a:ext cx="5562600" cy="2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583" tIns="48861" rIns="89583" bIns="48861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14376" fontAlgn="base">
              <a:spcBef>
                <a:spcPct val="0"/>
              </a:spcBef>
              <a:spcAft>
                <a:spcPct val="0"/>
              </a:spcAft>
              <a:defRPr sz="1000"/>
            </a:pPr>
            <a:endParaRPr lang="en-US" sz="8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5032" y="1845085"/>
            <a:ext cx="75810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Calibri" panose="020F0502020204030204" pitchFamily="34" charset="0"/>
              </a:rPr>
              <a:t>CREFC is a trade association that is: </a:t>
            </a:r>
          </a:p>
          <a:p>
            <a:pPr defTabSz="814376" fontAlgn="base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Calibri" panose="020F0502020204030204" pitchFamily="34" charset="0"/>
            </a:endParaRPr>
          </a:p>
          <a:p>
            <a:pPr marL="285750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Dedicated exclusively to the commercial real estate finance industry. </a:t>
            </a:r>
          </a:p>
          <a:p>
            <a:pPr marL="285750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Committed to promoting strong and liquid debt markets. </a:t>
            </a:r>
          </a:p>
          <a:p>
            <a:pPr marL="285750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The meeting place for industry professionals. </a:t>
            </a:r>
          </a:p>
          <a:p>
            <a:pPr marL="285750" indent="-285750" defTabSz="8143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The platform for establishing best practices, industry standards and federal policy. </a:t>
            </a:r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1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6830540"/>
              </p:ext>
            </p:extLst>
          </p:nvPr>
        </p:nvGraphicFramePr>
        <p:xfrm>
          <a:off x="359605" y="1623285"/>
          <a:ext cx="8577565" cy="437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15370" y="6419355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10862"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en-US" sz="800" dirty="0">
                <a:latin typeface="Calibri" panose="020F0502020204030204" pitchFamily="34" charset="0"/>
                <a:cs typeface="Arial"/>
              </a:rPr>
              <a:t>Source: Real Capital Analytics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53399" y="1086995"/>
            <a:ext cx="9143999" cy="6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315" tIns="40659" rIns="81315" bIns="40659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17025"/>
                </a:solidFill>
                <a:ea typeface="ＭＳ Ｐゴシック" pitchFamily="34" charset="-128"/>
              </a:rPr>
              <a:t>U.S. Real Estate Investment Activity</a:t>
            </a: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2060"/>
                </a:solidFill>
                <a:ea typeface="ＭＳ Ｐゴシック" pitchFamily="34" charset="-128"/>
              </a:rPr>
              <a:t>Property Sales ($B)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944757" y="2015301"/>
            <a:ext cx="1459419" cy="328202"/>
          </a:xfrm>
          <a:prstGeom prst="rect">
            <a:avLst/>
          </a:prstGeom>
          <a:solidFill>
            <a:srgbClr val="8F78E2"/>
          </a:solidFill>
          <a:ln w="9525">
            <a:noFill/>
            <a:miter lim="800000"/>
            <a:headEnd/>
            <a:tailEnd/>
          </a:ln>
        </p:spPr>
        <p:txBody>
          <a:bodyPr wrap="square" lIns="81181" tIns="40594" rIns="81181" bIns="40594">
            <a:spAutoFit/>
          </a:bodyPr>
          <a:lstStyle/>
          <a:p>
            <a:pPr algn="ctr" defTabSz="808591" eaLnBrk="0" fontAlgn="base" hangingPunct="0">
              <a:spcBef>
                <a:spcPct val="0"/>
              </a:spcBef>
              <a:buSzPct val="80000"/>
              <a:defRPr/>
            </a:pPr>
            <a:r>
              <a:rPr lang="en-US" sz="800" b="1" kern="0" dirty="0">
                <a:solidFill>
                  <a:prstClr val="white"/>
                </a:solidFill>
              </a:rPr>
              <a:t>2003 – 2007 10yr UST</a:t>
            </a:r>
          </a:p>
          <a:p>
            <a:pPr algn="ctr" defTabSz="808591" eaLnBrk="0" fontAlgn="base" hangingPunct="0">
              <a:spcBef>
                <a:spcPct val="0"/>
              </a:spcBef>
              <a:buSzPct val="80000"/>
              <a:defRPr/>
            </a:pPr>
            <a:r>
              <a:rPr lang="en-US" sz="800" b="1" kern="0" dirty="0">
                <a:solidFill>
                  <a:prstClr val="white"/>
                </a:solidFill>
              </a:rPr>
              <a:t>Avg. 4.40%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937572" y="2002676"/>
            <a:ext cx="0" cy="620099"/>
          </a:xfrm>
          <a:prstGeom prst="straightConnector1">
            <a:avLst/>
          </a:prstGeom>
          <a:solidFill>
            <a:srgbClr val="4F81BD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944757" y="2358573"/>
            <a:ext cx="0" cy="211675"/>
          </a:xfrm>
          <a:prstGeom prst="straightConnector1">
            <a:avLst/>
          </a:prstGeom>
          <a:solidFill>
            <a:srgbClr val="4F81BD"/>
          </a:solidFill>
          <a:ln w="15875" cap="flat" cmpd="sng" algn="ctr">
            <a:solidFill>
              <a:srgbClr val="8F78E2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921282" y="5970699"/>
            <a:ext cx="8015888" cy="305410"/>
          </a:xfrm>
          <a:prstGeom prst="rect">
            <a:avLst/>
          </a:prstGeom>
          <a:noFill/>
        </p:spPr>
        <p:txBody>
          <a:bodyPr wrap="square" lIns="58619" tIns="29308" rIns="58619" bIns="29308" rtlCol="0">
            <a:spAutoFit/>
          </a:bodyPr>
          <a:lstStyle/>
          <a:p>
            <a:pPr defTabSz="652478">
              <a:tabLst>
                <a:tab pos="329710" algn="l"/>
                <a:tab pos="696052" algn="l"/>
                <a:tab pos="1062397" algn="l"/>
              </a:tabLst>
            </a:pPr>
            <a:r>
              <a:rPr lang="en-US" sz="800" b="1" dirty="0" smtClean="0">
                <a:solidFill>
                  <a:srgbClr val="FF0000"/>
                </a:solidFill>
              </a:rPr>
              <a:t>5.02</a:t>
            </a:r>
            <a:r>
              <a:rPr lang="en-US" sz="800" b="1" dirty="0">
                <a:solidFill>
                  <a:srgbClr val="FF0000"/>
                </a:solidFill>
              </a:rPr>
              <a:t>%   </a:t>
            </a:r>
            <a:r>
              <a:rPr lang="en-US" sz="800" b="1" dirty="0" smtClean="0">
                <a:solidFill>
                  <a:srgbClr val="FF0000"/>
                </a:solidFill>
              </a:rPr>
              <a:t>     4.61</a:t>
            </a:r>
            <a:r>
              <a:rPr lang="en-US" sz="800" b="1" dirty="0">
                <a:solidFill>
                  <a:srgbClr val="FF0000"/>
                </a:solidFill>
              </a:rPr>
              <a:t>%     </a:t>
            </a:r>
            <a:r>
              <a:rPr lang="en-US" sz="800" b="1" dirty="0" smtClean="0">
                <a:solidFill>
                  <a:srgbClr val="FF0000"/>
                </a:solidFill>
              </a:rPr>
              <a:t>     4.01</a:t>
            </a:r>
            <a:r>
              <a:rPr lang="en-US" sz="800" b="1" dirty="0">
                <a:solidFill>
                  <a:srgbClr val="FF0000"/>
                </a:solidFill>
              </a:rPr>
              <a:t>% </a:t>
            </a:r>
            <a:r>
              <a:rPr lang="en-US" sz="800" b="1" dirty="0" smtClean="0">
                <a:solidFill>
                  <a:srgbClr val="FF0000"/>
                </a:solidFill>
              </a:rPr>
              <a:t>       4.27</a:t>
            </a:r>
            <a:r>
              <a:rPr lang="en-US" sz="800" b="1" dirty="0">
                <a:solidFill>
                  <a:srgbClr val="FF0000"/>
                </a:solidFill>
              </a:rPr>
              <a:t>%    </a:t>
            </a:r>
            <a:r>
              <a:rPr lang="en-US" sz="800" b="1" dirty="0" smtClean="0">
                <a:solidFill>
                  <a:srgbClr val="FF0000"/>
                </a:solidFill>
              </a:rPr>
              <a:t>       4.29</a:t>
            </a:r>
            <a:r>
              <a:rPr lang="en-US" sz="800" b="1" dirty="0">
                <a:solidFill>
                  <a:srgbClr val="FF0000"/>
                </a:solidFill>
              </a:rPr>
              <a:t>%    </a:t>
            </a:r>
            <a:r>
              <a:rPr lang="en-US" sz="800" b="1" dirty="0" smtClean="0">
                <a:solidFill>
                  <a:srgbClr val="FF0000"/>
                </a:solidFill>
              </a:rPr>
              <a:t>    </a:t>
            </a:r>
            <a:r>
              <a:rPr lang="en-US" sz="800" b="1" dirty="0">
                <a:solidFill>
                  <a:srgbClr val="FF0000"/>
                </a:solidFill>
              </a:rPr>
              <a:t>4.80%     </a:t>
            </a:r>
            <a:r>
              <a:rPr lang="en-US" sz="800" b="1" dirty="0" smtClean="0">
                <a:solidFill>
                  <a:srgbClr val="FF0000"/>
                </a:solidFill>
              </a:rPr>
              <a:t>    4.63</a:t>
            </a:r>
            <a:r>
              <a:rPr lang="en-US" sz="800" b="1" dirty="0">
                <a:solidFill>
                  <a:srgbClr val="FF0000"/>
                </a:solidFill>
              </a:rPr>
              <a:t>%   </a:t>
            </a:r>
            <a:r>
              <a:rPr lang="en-US" sz="800" b="1" dirty="0" smtClean="0">
                <a:solidFill>
                  <a:srgbClr val="FF0000"/>
                </a:solidFill>
              </a:rPr>
              <a:t>      </a:t>
            </a:r>
            <a:r>
              <a:rPr lang="en-US" sz="800" b="1" dirty="0">
                <a:solidFill>
                  <a:srgbClr val="FF0000"/>
                </a:solidFill>
              </a:rPr>
              <a:t>3.66%      </a:t>
            </a:r>
            <a:r>
              <a:rPr lang="en-US" sz="800" b="1" dirty="0" smtClean="0">
                <a:solidFill>
                  <a:srgbClr val="FF0000"/>
                </a:solidFill>
              </a:rPr>
              <a:t>   3.26</a:t>
            </a:r>
            <a:r>
              <a:rPr lang="en-US" sz="800" b="1" dirty="0">
                <a:solidFill>
                  <a:srgbClr val="FF0000"/>
                </a:solidFill>
              </a:rPr>
              <a:t>%      </a:t>
            </a:r>
            <a:r>
              <a:rPr lang="en-US" sz="800" b="1" dirty="0" smtClean="0">
                <a:solidFill>
                  <a:srgbClr val="FF0000"/>
                </a:solidFill>
              </a:rPr>
              <a:t>   3.22</a:t>
            </a:r>
            <a:r>
              <a:rPr lang="en-US" sz="800" b="1" dirty="0">
                <a:solidFill>
                  <a:srgbClr val="FF0000"/>
                </a:solidFill>
              </a:rPr>
              <a:t>%    </a:t>
            </a:r>
            <a:r>
              <a:rPr lang="en-US" sz="800" b="1" dirty="0" smtClean="0">
                <a:solidFill>
                  <a:srgbClr val="FF0000"/>
                </a:solidFill>
              </a:rPr>
              <a:t>     2 </a:t>
            </a:r>
            <a:r>
              <a:rPr lang="en-US" sz="800" b="1" dirty="0">
                <a:solidFill>
                  <a:srgbClr val="FF0000"/>
                </a:solidFill>
              </a:rPr>
              <a:t>.78%   </a:t>
            </a:r>
            <a:r>
              <a:rPr lang="en-US" sz="800" b="1" dirty="0" smtClean="0">
                <a:solidFill>
                  <a:srgbClr val="FF0000"/>
                </a:solidFill>
              </a:rPr>
              <a:t>     1.80</a:t>
            </a:r>
            <a:r>
              <a:rPr lang="en-US" sz="800" b="1" dirty="0">
                <a:solidFill>
                  <a:srgbClr val="FF0000"/>
                </a:solidFill>
              </a:rPr>
              <a:t>%    </a:t>
            </a:r>
            <a:r>
              <a:rPr lang="en-US" sz="800" b="1" dirty="0" smtClean="0">
                <a:solidFill>
                  <a:srgbClr val="FF0000"/>
                </a:solidFill>
              </a:rPr>
              <a:t>       2.35</a:t>
            </a:r>
            <a:r>
              <a:rPr lang="en-US" sz="800" b="1" dirty="0">
                <a:solidFill>
                  <a:srgbClr val="FF0000"/>
                </a:solidFill>
              </a:rPr>
              <a:t>%     </a:t>
            </a:r>
            <a:r>
              <a:rPr lang="en-US" sz="800" b="1" dirty="0" smtClean="0">
                <a:solidFill>
                  <a:srgbClr val="FF0000"/>
                </a:solidFill>
              </a:rPr>
              <a:t>   2.54%                              2.72%           2.04%</a:t>
            </a:r>
            <a:endParaRPr lang="en-US" sz="800" b="1" dirty="0">
              <a:solidFill>
                <a:srgbClr val="FF0000"/>
              </a:solidFill>
            </a:endParaRPr>
          </a:p>
          <a:p>
            <a:pPr algn="ctr" defTabSz="652478">
              <a:tabLst>
                <a:tab pos="329710" algn="l"/>
                <a:tab pos="696052" algn="l"/>
                <a:tab pos="1062397" algn="l"/>
              </a:tabLst>
            </a:pPr>
            <a:r>
              <a:rPr lang="en-US" sz="800" b="1" dirty="0">
                <a:solidFill>
                  <a:srgbClr val="FF0000"/>
                </a:solidFill>
              </a:rPr>
              <a:t>Average Annual 10yr UST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3842" y="4440490"/>
            <a:ext cx="592592" cy="451216"/>
          </a:xfrm>
          <a:prstGeom prst="rect">
            <a:avLst/>
          </a:prstGeom>
          <a:noFill/>
        </p:spPr>
        <p:txBody>
          <a:bodyPr wrap="square" lIns="81086" tIns="40546" rIns="81086" bIns="40546" rtlCol="0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Down 88% From Peak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4877" y="3925124"/>
            <a:ext cx="711332" cy="451216"/>
          </a:xfrm>
          <a:prstGeom prst="rect">
            <a:avLst/>
          </a:prstGeom>
          <a:noFill/>
        </p:spPr>
        <p:txBody>
          <a:bodyPr wrap="square" lIns="81086" tIns="40546" rIns="81086" bIns="40546" rtlCol="0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2010</a:t>
            </a: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Up 114% vs. 2009</a:t>
            </a:r>
          </a:p>
        </p:txBody>
      </p:sp>
      <p:sp>
        <p:nvSpPr>
          <p:cNvPr id="14" name="TextBox 30"/>
          <p:cNvSpPr txBox="1"/>
          <p:nvPr/>
        </p:nvSpPr>
        <p:spPr>
          <a:xfrm>
            <a:off x="5691929" y="2993695"/>
            <a:ext cx="669903" cy="442843"/>
          </a:xfrm>
          <a:prstGeom prst="rect">
            <a:avLst/>
          </a:prstGeom>
          <a:noFill/>
        </p:spPr>
        <p:txBody>
          <a:bodyPr wrap="square" lIns="72797" tIns="36400" rIns="72797" bIns="364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2012 </a:t>
            </a: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Up 27% vs. 2011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26880" y="2703523"/>
            <a:ext cx="802385" cy="451216"/>
          </a:xfrm>
          <a:prstGeom prst="rect">
            <a:avLst/>
          </a:prstGeom>
          <a:noFill/>
        </p:spPr>
        <p:txBody>
          <a:bodyPr wrap="square" lIns="81086" tIns="40546" rIns="81086" bIns="40546" rtlCol="0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2013</a:t>
            </a: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Up 21% vs.</a:t>
            </a: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5229240" y="3185725"/>
            <a:ext cx="669903" cy="442843"/>
          </a:xfrm>
          <a:prstGeom prst="rect">
            <a:avLst/>
          </a:prstGeom>
          <a:noFill/>
        </p:spPr>
        <p:txBody>
          <a:bodyPr wrap="square" lIns="72797" tIns="36400" rIns="72797" bIns="364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2011 </a:t>
            </a: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Up 59% vs. 2010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9142418"/>
              </p:ext>
            </p:extLst>
          </p:nvPr>
        </p:nvGraphicFramePr>
        <p:xfrm>
          <a:off x="6829265" y="1244006"/>
          <a:ext cx="1745520" cy="1010080"/>
        </p:xfrm>
        <a:graphic>
          <a:graphicData uri="http://schemas.openxmlformats.org/drawingml/2006/table">
            <a:tbl>
              <a:tblPr/>
              <a:tblGrid>
                <a:gridCol w="696351"/>
                <a:gridCol w="473519"/>
                <a:gridCol w="575650"/>
              </a:tblGrid>
              <a:tr h="12626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10yr UST</a:t>
                      </a:r>
                    </a:p>
                  </a:txBody>
                  <a:tcPr marL="8659" marR="8659" marT="6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Decade</a:t>
                      </a:r>
                    </a:p>
                  </a:txBody>
                  <a:tcPr marL="8659" marR="8659" marT="6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Avg.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Med.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6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1962 - 1969</a:t>
                      </a:r>
                    </a:p>
                  </a:txBody>
                  <a:tcPr marL="8659" marR="8659" marT="6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4.85%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4.61%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1970 - 1979</a:t>
                      </a:r>
                    </a:p>
                  </a:txBody>
                  <a:tcPr marL="8659" marR="8659" marT="6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7.50%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7.50%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1980 - 1989</a:t>
                      </a:r>
                    </a:p>
                  </a:txBody>
                  <a:tcPr marL="8659" marR="8659" marT="6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10.58%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10.84%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1990 - 1999</a:t>
                      </a:r>
                    </a:p>
                  </a:txBody>
                  <a:tcPr marL="8659" marR="8659" marT="6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6.65%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6.50%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2000 - 2009</a:t>
                      </a:r>
                    </a:p>
                  </a:txBody>
                  <a:tcPr marL="8659" marR="8659" marT="6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4.44%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4.43%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2010 - 2014</a:t>
                      </a:r>
                    </a:p>
                  </a:txBody>
                  <a:tcPr marL="8659" marR="8659" marT="6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9" marR="8659" marT="6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2.76%</a:t>
                      </a:r>
                    </a:p>
                  </a:txBody>
                  <a:tcPr marL="8659" marR="8659" marT="63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89725" y="2344640"/>
            <a:ext cx="802385" cy="451216"/>
          </a:xfrm>
          <a:prstGeom prst="rect">
            <a:avLst/>
          </a:prstGeom>
          <a:noFill/>
        </p:spPr>
        <p:txBody>
          <a:bodyPr wrap="square" lIns="81086" tIns="40546" rIns="81086" bIns="40546" rtlCol="0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2014</a:t>
            </a: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Up 17% vs.</a:t>
            </a: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937572" y="1620559"/>
            <a:ext cx="1458500" cy="32820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 lIns="81181" tIns="40594" rIns="81181" bIns="40594">
            <a:spAutoFit/>
          </a:bodyPr>
          <a:lstStyle/>
          <a:p>
            <a:pPr algn="ctr" defTabSz="808591" eaLnBrk="0" fontAlgn="base" hangingPunct="0">
              <a:spcBef>
                <a:spcPct val="0"/>
              </a:spcBef>
              <a:buSzPct val="80000"/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1998 – 2012 10yr UST</a:t>
            </a:r>
          </a:p>
          <a:p>
            <a:pPr algn="ctr" defTabSz="808591" eaLnBrk="0" fontAlgn="base" hangingPunct="0">
              <a:spcBef>
                <a:spcPct val="0"/>
              </a:spcBef>
              <a:buSzPct val="80000"/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Avg. 4.22%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0" y="3407146"/>
            <a:ext cx="802385" cy="451216"/>
          </a:xfrm>
          <a:prstGeom prst="rect">
            <a:avLst/>
          </a:prstGeom>
          <a:noFill/>
        </p:spPr>
        <p:txBody>
          <a:bodyPr wrap="square" lIns="81086" tIns="40546" rIns="81086" bIns="40546" rtlCol="0">
            <a:spAutoFit/>
          </a:bodyPr>
          <a:lstStyle/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 smtClean="0">
                <a:solidFill>
                  <a:srgbClr val="000000"/>
                </a:solidFill>
              </a:rPr>
              <a:t>1Q15</a:t>
            </a:r>
            <a:endParaRPr lang="en-US" sz="800" b="1" i="1" dirty="0">
              <a:solidFill>
                <a:srgbClr val="000000"/>
              </a:solidFill>
            </a:endParaRP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</a:rPr>
              <a:t>Up </a:t>
            </a:r>
            <a:r>
              <a:rPr lang="en-US" sz="800" b="1" i="1" dirty="0" smtClean="0">
                <a:solidFill>
                  <a:srgbClr val="000000"/>
                </a:solidFill>
              </a:rPr>
              <a:t>44% </a:t>
            </a:r>
            <a:r>
              <a:rPr lang="en-US" sz="800" b="1" i="1" dirty="0">
                <a:solidFill>
                  <a:srgbClr val="000000"/>
                </a:solidFill>
              </a:rPr>
              <a:t>vs.</a:t>
            </a:r>
          </a:p>
          <a:p>
            <a:pPr algn="ctr" defTabSz="81437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 smtClean="0">
                <a:solidFill>
                  <a:srgbClr val="000000"/>
                </a:solidFill>
              </a:rPr>
              <a:t>1Q14</a:t>
            </a:r>
            <a:endParaRPr lang="en-US" sz="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Mortgage Bankers Association/Bloomberg via HFF	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4438988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03" y="1326080"/>
            <a:ext cx="8979394" cy="450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67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Real Capital Analytics 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377420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06" y="1299856"/>
            <a:ext cx="8807988" cy="46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18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Federal Reserve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1291179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37" y="1452531"/>
            <a:ext cx="8921326" cy="418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42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Real Capital Analytics via HFF	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6933054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82" y="1339703"/>
            <a:ext cx="8915636" cy="44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06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FC PPT 2013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34668" y="6429988"/>
            <a:ext cx="8156944" cy="2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32" tIns="45314" rIns="90632" bIns="45314">
            <a:spAutoFit/>
          </a:bodyPr>
          <a:lstStyle>
            <a:lvl1pPr defTabSz="101917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Calibri" panose="020F0502020204030204" pitchFamily="34" charset="0"/>
                <a:cs typeface="Times New Roman" pitchFamily="18" charset="0"/>
              </a:rPr>
              <a:t>Source: </a:t>
            </a:r>
            <a:r>
              <a:rPr lang="en-US" sz="800" dirty="0" smtClean="0">
                <a:latin typeface="Calibri" panose="020F0502020204030204" pitchFamily="34" charset="0"/>
                <a:cs typeface="Times New Roman" pitchFamily="18" charset="0"/>
              </a:rPr>
              <a:t>Real Capital Analytics via HFF	</a:t>
            </a:r>
            <a:endParaRPr lang="en-US" sz="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734347"/>
              </p:ext>
            </p:extLst>
          </p:nvPr>
        </p:nvGraphicFramePr>
        <p:xfrm>
          <a:off x="359606" y="19431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22" y="1335937"/>
            <a:ext cx="8890156" cy="449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63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9681</TotalTime>
  <Words>540</Words>
  <Application>Microsoft Office PowerPoint</Application>
  <PresentationFormat>On-screen Show (4:3)</PresentationFormat>
  <Paragraphs>120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Zahor Design Office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D. Bruce Zahor</dc:creator>
  <cp:lastModifiedBy>Al</cp:lastModifiedBy>
  <cp:revision>60</cp:revision>
  <dcterms:created xsi:type="dcterms:W3CDTF">2013-03-05T16:45:34Z</dcterms:created>
  <dcterms:modified xsi:type="dcterms:W3CDTF">2015-11-18T02:16:36Z</dcterms:modified>
</cp:coreProperties>
</file>